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1" r:id="rId3"/>
    <p:sldId id="282" r:id="rId4"/>
    <p:sldId id="283" r:id="rId5"/>
    <p:sldId id="284" r:id="rId6"/>
    <p:sldId id="277" r:id="rId7"/>
    <p:sldId id="278" r:id="rId8"/>
    <p:sldId id="279" r:id="rId9"/>
    <p:sldId id="280" r:id="rId10"/>
    <p:sldId id="273" r:id="rId11"/>
    <p:sldId id="274" r:id="rId12"/>
    <p:sldId id="275" r:id="rId13"/>
    <p:sldId id="276" r:id="rId14"/>
    <p:sldId id="270" r:id="rId15"/>
    <p:sldId id="269" r:id="rId16"/>
    <p:sldId id="271" r:id="rId17"/>
    <p:sldId id="272" r:id="rId18"/>
    <p:sldId id="265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457200" y="1143000"/>
            <a:ext cx="7772400" cy="4078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7617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sz="24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Arial" pitchFamily="34" charset="0"/>
              </a:rPr>
              <a:t>Welding Defects</a:t>
            </a:r>
          </a:p>
          <a:p>
            <a:pPr marL="914400" lvl="1" indent="-457200" algn="just" eaLnBrk="0" fontAlgn="base" hangingPunct="0"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kumimoji="0" lang="en-US" sz="240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Times New Roman" pitchFamily="18" charset="0"/>
              </a:rPr>
              <a:t>Irregularities formed in the given weld metal due to wrong welding process or incorrect welding patterns, etc. </a:t>
            </a:r>
          </a:p>
          <a:p>
            <a:pPr marL="914400" lvl="1" indent="-457200" algn="just" eaLnBrk="0" fontAlgn="base" hangingPunct="0"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kumimoji="0" lang="en-US" sz="240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Times New Roman" pitchFamily="18" charset="0"/>
              </a:rPr>
              <a:t>The defect may differ from the desired weld bead shape, size, and intended quality. </a:t>
            </a:r>
          </a:p>
          <a:p>
            <a:pPr marL="914400" lvl="1" indent="-457200" algn="just" eaLnBrk="0" fontAlgn="base" hangingPunct="0"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kumimoji="0" lang="en-US" sz="240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Times New Roman" pitchFamily="18" charset="0"/>
              </a:rPr>
              <a:t>Welding defects may occur either outside or inside the weld metal. </a:t>
            </a:r>
          </a:p>
          <a:p>
            <a:pPr marL="914400" lvl="1" indent="-457200" algn="just" eaLnBrk="0" fontAlgn="base" hangingPunct="0"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kumimoji="0" lang="en-US" sz="240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Times New Roman" pitchFamily="18" charset="0"/>
              </a:rPr>
              <a:t>Some of the defects may be allowed if the defects are under permissible limits but other defects such as cracks are never accepted.</a:t>
            </a:r>
            <a:endParaRPr kumimoji="0" lang="en-US" sz="240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aramond" pitchFamily="18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90600" y="304800"/>
            <a:ext cx="7543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prstClr val="black"/>
                </a:solidFill>
                <a:latin typeface="Garamond" pitchFamily="18" charset="0"/>
                <a:ea typeface="Times New Roman" pitchFamily="18" charset="0"/>
                <a:cs typeface="Arial" pitchFamily="34" charset="0"/>
              </a:rPr>
              <a:t>Welding Defects – Types, Causes and Remedies</a:t>
            </a:r>
            <a:endParaRPr lang="en-US" sz="2800" dirty="0">
              <a:latin typeface="Garamond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838200" y="4495800"/>
            <a:ext cx="5943600" cy="19235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7617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Arial" pitchFamily="34" charset="0"/>
              </a:rPr>
              <a:t>Remedies for crater:</a:t>
            </a:r>
          </a:p>
          <a:p>
            <a:pPr marL="914400" lvl="1" indent="-4572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Arial" pitchFamily="34" charset="0"/>
              </a:rPr>
              <a:t>Using a proper torch angle may reduce the stress on the metal</a:t>
            </a:r>
          </a:p>
          <a:p>
            <a:pPr marL="914400" lvl="1" indent="-4572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Arial" pitchFamily="34" charset="0"/>
              </a:rPr>
              <a:t>Using a small electrode.</a:t>
            </a:r>
          </a:p>
          <a:p>
            <a:pPr marL="914400" lvl="1" indent="-4572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Arial" pitchFamily="34" charset="0"/>
              </a:rPr>
              <a:t>Use a proper technique.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aramond" pitchFamily="18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1000" y="381000"/>
            <a:ext cx="76962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 smtClean="0">
                <a:latin typeface="Garamond" pitchFamily="18" charset="0"/>
                <a:ea typeface="Times New Roman" pitchFamily="18" charset="0"/>
                <a:cs typeface="Arial" pitchFamily="34" charset="0"/>
              </a:rPr>
              <a:t>6. Crater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latin typeface="Garamond" pitchFamily="18" charset="0"/>
                <a:ea typeface="Times New Roman" pitchFamily="18" charset="0"/>
                <a:cs typeface="Arial" pitchFamily="34" charset="0"/>
              </a:rPr>
              <a:t>It occurs when the crater is not filled before the arc is broken, which causes the outer edges to cool faster than the crater. This causes a stress and then crack is formed.</a:t>
            </a:r>
            <a:endParaRPr lang="en-US" sz="2400" b="1" dirty="0" smtClean="0">
              <a:latin typeface="Garamond" pitchFamily="18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62000" y="2438400"/>
            <a:ext cx="4572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 smtClean="0">
                <a:latin typeface="Garamond" pitchFamily="18" charset="0"/>
                <a:ea typeface="Times New Roman" pitchFamily="18" charset="0"/>
                <a:cs typeface="Arial" pitchFamily="34" charset="0"/>
              </a:rPr>
              <a:t>Causes of the crater:</a:t>
            </a:r>
          </a:p>
          <a:p>
            <a:pPr marL="914400" lvl="1" indent="-4572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lang="en-US" sz="2400" dirty="0" smtClean="0">
                <a:latin typeface="Garamond" pitchFamily="18" charset="0"/>
                <a:ea typeface="Times New Roman" pitchFamily="18" charset="0"/>
                <a:cs typeface="Arial" pitchFamily="34" charset="0"/>
              </a:rPr>
              <a:t>Incorrect torch angle.</a:t>
            </a:r>
          </a:p>
          <a:p>
            <a:pPr marL="914400" lvl="1" indent="-4572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lang="en-US" sz="2400" dirty="0" smtClean="0">
                <a:latin typeface="Garamond" pitchFamily="18" charset="0"/>
                <a:ea typeface="Times New Roman" pitchFamily="18" charset="0"/>
                <a:cs typeface="Arial" pitchFamily="34" charset="0"/>
              </a:rPr>
              <a:t>Use of large electrode:</a:t>
            </a:r>
          </a:p>
          <a:p>
            <a:pPr marL="914400" lvl="1" indent="-4572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lang="en-US" sz="2400" dirty="0" smtClean="0">
                <a:latin typeface="Garamond" pitchFamily="18" charset="0"/>
                <a:ea typeface="Times New Roman" pitchFamily="18" charset="0"/>
                <a:cs typeface="Arial" pitchFamily="34" charset="0"/>
              </a:rPr>
              <a:t>Improper welding technique</a:t>
            </a:r>
            <a:endParaRPr lang="en-US" sz="2400" b="1" dirty="0" smtClean="0">
              <a:latin typeface="Garamond" pitchFamily="18" charset="0"/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304800" y="1985957"/>
            <a:ext cx="8229600" cy="2662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7617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Arial" pitchFamily="34" charset="0"/>
              </a:rPr>
              <a:t>Causes of Slag:</a:t>
            </a:r>
          </a:p>
          <a:p>
            <a:pPr marL="914400" lvl="1" indent="-45720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Arial" pitchFamily="34" charset="0"/>
              </a:rPr>
              <a:t>Slag is formed if the welding current density is very small, as it does not provide the required amount of heat for melting the metal surface.</a:t>
            </a:r>
            <a:r>
              <a:rPr lang="en-US" sz="24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</a:p>
          <a:p>
            <a:pPr marL="914400" lvl="1" indent="-457200" algn="just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lang="en-US" sz="2400" dirty="0" smtClean="0">
                <a:latin typeface="Garamond" pitchFamily="18" charset="0"/>
                <a:ea typeface="Times New Roman" pitchFamily="18" charset="0"/>
                <a:cs typeface="Arial" pitchFamily="34" charset="0"/>
              </a:rPr>
              <a:t>High welding speed.</a:t>
            </a:r>
          </a:p>
          <a:p>
            <a:pPr marL="914400" lvl="1" indent="-4572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lang="en-US" sz="2400" dirty="0" smtClean="0">
                <a:latin typeface="Garamond" pitchFamily="18" charset="0"/>
                <a:ea typeface="Times New Roman" pitchFamily="18" charset="0"/>
                <a:cs typeface="Arial" pitchFamily="34" charset="0"/>
              </a:rPr>
              <a:t>Improper cleaning of the weld surface.</a:t>
            </a:r>
          </a:p>
          <a:p>
            <a:pPr marL="914400" lvl="1" indent="-4572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lang="en-US" sz="2400" dirty="0" smtClean="0">
                <a:latin typeface="Garamond" pitchFamily="18" charset="0"/>
                <a:ea typeface="Times New Roman" pitchFamily="18" charset="0"/>
                <a:cs typeface="Arial" pitchFamily="34" charset="0"/>
              </a:rPr>
              <a:t>Improper welding angle and travel rate of welding rod.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4577" name="Picture 37" descr="Slag inclusion welding defect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43600" y="609600"/>
            <a:ext cx="3034260" cy="1609725"/>
          </a:xfrm>
          <a:prstGeom prst="rect">
            <a:avLst/>
          </a:prstGeom>
          <a:noFill/>
        </p:spPr>
      </p:pic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228600" y="4705821"/>
            <a:ext cx="8610600" cy="19235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7617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Arial" pitchFamily="34" charset="0"/>
              </a:rPr>
              <a:t>Remedies for Slag Inclusion:</a:t>
            </a:r>
          </a:p>
          <a:p>
            <a:pPr marL="914400" lvl="1" indent="-4572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Arial" pitchFamily="34" charset="0"/>
              </a:rPr>
              <a:t>Increase the current density</a:t>
            </a:r>
          </a:p>
          <a:p>
            <a:pPr marL="914400" lvl="1" indent="-4572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Arial" pitchFamily="34" charset="0"/>
              </a:rPr>
              <a:t>Adjusting the welding speed.</a:t>
            </a:r>
          </a:p>
          <a:p>
            <a:pPr marL="914400" lvl="1" indent="-4572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Arial" pitchFamily="34" charset="0"/>
              </a:rPr>
              <a:t>Clean the weld edges and remove the slag of previous weld.</a:t>
            </a:r>
          </a:p>
          <a:p>
            <a:pPr marL="914400" lvl="1" indent="-4572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Arial" pitchFamily="34" charset="0"/>
              </a:rPr>
              <a:t>Have a proper electrode angle and travel rate.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aramond" pitchFamily="18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4800" y="152400"/>
            <a:ext cx="54864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 smtClean="0">
                <a:latin typeface="Garamond" pitchFamily="18" charset="0"/>
                <a:ea typeface="Times New Roman" pitchFamily="18" charset="0"/>
                <a:cs typeface="Arial" pitchFamily="34" charset="0"/>
              </a:rPr>
              <a:t>Internal Welding Defects</a:t>
            </a: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lang="en-US" sz="2400" b="1" dirty="0" smtClean="0">
                <a:latin typeface="Garamond" pitchFamily="18" charset="0"/>
                <a:ea typeface="Times New Roman" pitchFamily="18" charset="0"/>
                <a:cs typeface="Arial" pitchFamily="34" charset="0"/>
              </a:rPr>
              <a:t>Slag Inclusion</a:t>
            </a: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latin typeface="Garamond" pitchFamily="18" charset="0"/>
                <a:ea typeface="Times New Roman" pitchFamily="18" charset="0"/>
                <a:cs typeface="Arial" pitchFamily="34" charset="0"/>
              </a:rPr>
              <a:t>Slag is formed on the surface of the weld or</a:t>
            </a: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latin typeface="Garamond" pitchFamily="18" charset="0"/>
                <a:ea typeface="Times New Roman" pitchFamily="18" charset="0"/>
                <a:cs typeface="Arial" pitchFamily="34" charset="0"/>
              </a:rPr>
              <a:t>between the welding turns.</a:t>
            </a:r>
            <a:endParaRPr lang="en-US" sz="2400" b="1" dirty="0" smtClean="0">
              <a:latin typeface="Garamond" pitchFamily="18" charset="0"/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228600" y="304800"/>
            <a:ext cx="8305800" cy="14619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7617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Arial" pitchFamily="34" charset="0"/>
              </a:rPr>
              <a:t>2. Incomplete Fusion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Arial" pitchFamily="34" charset="0"/>
              </a:rPr>
              <a:t>Incomplete fusion occurs when the welder does not accurately weld the material and the metal pre solidifies which leads to a gap which is not filled with the molten metal.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3553" name="Picture 40" descr="Incomplete fusion welding defect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43600" y="1676400"/>
            <a:ext cx="3038475" cy="2305050"/>
          </a:xfrm>
          <a:prstGeom prst="rect">
            <a:avLst/>
          </a:prstGeom>
          <a:noFill/>
        </p:spPr>
      </p:pic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304800" y="4267200"/>
            <a:ext cx="8305800" cy="24775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7617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Arial" pitchFamily="34" charset="0"/>
              </a:rPr>
              <a:t>Remedies for Incomplete Fusion:</a:t>
            </a:r>
          </a:p>
          <a:p>
            <a:pPr marL="914400" lvl="1" indent="-4572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Arial" pitchFamily="34" charset="0"/>
              </a:rPr>
              <a:t>Increasing the welding current and decreasing the travel speed.</a:t>
            </a:r>
          </a:p>
          <a:p>
            <a:pPr marL="914400" lvl="1" indent="-4572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Arial" pitchFamily="34" charset="0"/>
              </a:rPr>
              <a:t>Reducing the deposition rate.</a:t>
            </a:r>
          </a:p>
          <a:p>
            <a:pPr marL="914400" lvl="1" indent="-4572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Arial" pitchFamily="34" charset="0"/>
              </a:rPr>
              <a:t>Increasing the joint angle.</a:t>
            </a:r>
          </a:p>
          <a:p>
            <a:pPr marL="914400" lvl="1" indent="-4572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Arial" pitchFamily="34" charset="0"/>
              </a:rPr>
              <a:t>Position the electrode and torch angle properly.</a:t>
            </a:r>
          </a:p>
          <a:p>
            <a:pPr marL="914400" lvl="1" indent="-4572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Arial" pitchFamily="34" charset="0"/>
              </a:rPr>
              <a:t>Positioning the bead properly so that the sharp edges with other beads can be avoided.</a:t>
            </a:r>
            <a:endParaRPr kumimoji="0" 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aramond" pitchFamily="18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8600" y="1828800"/>
            <a:ext cx="5943600" cy="2523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 smtClean="0">
                <a:latin typeface="Garamond" pitchFamily="18" charset="0"/>
                <a:ea typeface="Times New Roman" pitchFamily="18" charset="0"/>
                <a:cs typeface="Arial" pitchFamily="34" charset="0"/>
              </a:rPr>
              <a:t>Causes of Incomplete fusion:</a:t>
            </a:r>
          </a:p>
          <a:p>
            <a:pPr marL="914400" lvl="1" indent="-4572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lang="en-US" sz="2200" dirty="0" smtClean="0">
                <a:latin typeface="Garamond" pitchFamily="18" charset="0"/>
                <a:ea typeface="Times New Roman" pitchFamily="18" charset="0"/>
                <a:cs typeface="Arial" pitchFamily="34" charset="0"/>
              </a:rPr>
              <a:t>It occurs because of the low heat input.</a:t>
            </a:r>
          </a:p>
          <a:p>
            <a:pPr marL="914400" lvl="1" indent="-4572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lang="en-US" sz="2200" dirty="0" smtClean="0">
                <a:latin typeface="Garamond" pitchFamily="18" charset="0"/>
                <a:ea typeface="Times New Roman" pitchFamily="18" charset="0"/>
                <a:cs typeface="Arial" pitchFamily="34" charset="0"/>
              </a:rPr>
              <a:t>When the weld pool is very large and runs ahead of the arc.</a:t>
            </a:r>
          </a:p>
          <a:p>
            <a:pPr marL="914400" lvl="1" indent="-4572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lang="en-US" sz="2200" dirty="0" smtClean="0">
                <a:latin typeface="Garamond" pitchFamily="18" charset="0"/>
                <a:ea typeface="Times New Roman" pitchFamily="18" charset="0"/>
                <a:cs typeface="Arial" pitchFamily="34" charset="0"/>
              </a:rPr>
              <a:t>When the angle of the joint is too low.</a:t>
            </a:r>
          </a:p>
          <a:p>
            <a:pPr marL="914400" lvl="1" indent="-4572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lang="en-US" sz="2200" dirty="0" smtClean="0">
                <a:latin typeface="Garamond" pitchFamily="18" charset="0"/>
                <a:ea typeface="Times New Roman" pitchFamily="18" charset="0"/>
                <a:cs typeface="Arial" pitchFamily="34" charset="0"/>
              </a:rPr>
              <a:t>Incorrect electrode and torch angle.</a:t>
            </a:r>
          </a:p>
          <a:p>
            <a:pPr marL="914400" lvl="1" indent="-4572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lang="en-US" sz="2200" dirty="0" smtClean="0">
                <a:latin typeface="Garamond" pitchFamily="18" charset="0"/>
                <a:ea typeface="Times New Roman" pitchFamily="18" charset="0"/>
                <a:cs typeface="Arial" pitchFamily="34" charset="0"/>
              </a:rPr>
              <a:t>Improper bead position</a:t>
            </a:r>
            <a:r>
              <a:rPr lang="en-US" sz="2400" dirty="0" smtClean="0">
                <a:latin typeface="Garamond" pitchFamily="18" charset="0"/>
                <a:ea typeface="Times New Roman" pitchFamily="18" charset="0"/>
                <a:cs typeface="Arial" pitchFamily="34" charset="0"/>
              </a:rPr>
              <a:t>.</a:t>
            </a:r>
            <a:endParaRPr lang="en-US" sz="2400" b="1" dirty="0" smtClean="0">
              <a:latin typeface="Garamond" pitchFamily="18" charset="0"/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304800" y="228600"/>
            <a:ext cx="7620000" cy="15542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7617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Arial" pitchFamily="34" charset="0"/>
              </a:rPr>
              <a:t>3. Incompletely Filled Groove or Incomplete Penetration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Arial" pitchFamily="34" charset="0"/>
              </a:rPr>
              <a:t>These defects occur only in the butt welds where the groove of the metal is not filled completely. It is also called as incomplete penetration defect.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8433" name="Picture 43" descr="Incomplete Penetration welding defec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86400" y="4572000"/>
            <a:ext cx="3543300" cy="1828800"/>
          </a:xfrm>
          <a:prstGeom prst="rect">
            <a:avLst/>
          </a:prstGeom>
          <a:noFill/>
        </p:spPr>
      </p:pic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304800" y="2057400"/>
            <a:ext cx="8153400" cy="34009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7617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Arial" pitchFamily="34" charset="0"/>
              </a:rPr>
              <a:t>Causes of an Incomplete filled groove are:</a:t>
            </a:r>
          </a:p>
          <a:p>
            <a:pPr marL="914400" lvl="1" indent="-4572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Arial" pitchFamily="34" charset="0"/>
              </a:rPr>
              <a:t>Less deposition of the weld metal</a:t>
            </a:r>
          </a:p>
          <a:p>
            <a:pPr marL="914400" lvl="1" indent="-4572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Arial" pitchFamily="34" charset="0"/>
              </a:rPr>
              <a:t>Use of improper size of the electrode</a:t>
            </a:r>
          </a:p>
          <a:p>
            <a:pPr marL="914400" lvl="1" indent="-4572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Arial" pitchFamily="34" charset="0"/>
              </a:rPr>
              <a:t>Improper welding technique</a:t>
            </a:r>
          </a:p>
          <a:p>
            <a:pPr marL="914400" lvl="1" indent="-4572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aramond" pitchFamily="18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Arial" pitchFamily="34" charset="0"/>
              </a:rPr>
              <a:t>Remedies for Incomplete filled groove are:</a:t>
            </a:r>
          </a:p>
          <a:p>
            <a:pPr marL="914400" lvl="1" indent="-4572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Arial" pitchFamily="34" charset="0"/>
              </a:rPr>
              <a:t>More deposition of the weld metal.</a:t>
            </a:r>
          </a:p>
          <a:p>
            <a:pPr marL="914400" lvl="1" indent="-4572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Arial" pitchFamily="34" charset="0"/>
              </a:rPr>
              <a:t>Use a proper size of the electrode.</a:t>
            </a:r>
          </a:p>
          <a:p>
            <a:pPr marL="914400" lvl="1" indent="-4572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Arial" pitchFamily="34" charset="0"/>
              </a:rPr>
              <a:t>By using a proper welding technique.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381000" y="914400"/>
            <a:ext cx="8077200" cy="5539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914400" lvl="1" indent="-4572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Times New Roman" pitchFamily="18" charset="0"/>
              </a:rPr>
              <a:t>The ease with which welding of a given material can be done without producing any defect is called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Times New Roman" pitchFamily="18" charset="0"/>
              </a:rPr>
              <a:t>Weldability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marL="914400" lvl="1" indent="-45720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aramond" pitchFamily="18" charset="0"/>
              <a:ea typeface="Times New Roman" pitchFamily="18" charset="0"/>
              <a:cs typeface="Times New Roman" pitchFamily="18" charset="0"/>
            </a:endParaRPr>
          </a:p>
          <a:p>
            <a:pPr marL="914400" lvl="1" indent="-4572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Times New Roman" pitchFamily="18" charset="0"/>
              </a:rPr>
              <a:t>Weldability can also be defined as the capability of metal to be welded under the fabrication conditions imposed satisfactorily on the intended surface.</a:t>
            </a:r>
          </a:p>
          <a:p>
            <a:pPr marL="914400" lvl="1" indent="-45720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aramond" pitchFamily="18" charset="0"/>
              <a:ea typeface="Times New Roman" pitchFamily="18" charset="0"/>
              <a:cs typeface="Times New Roman" pitchFamily="18" charset="0"/>
            </a:endParaRPr>
          </a:p>
          <a:p>
            <a:pPr marL="914400" lvl="1" indent="-4572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Times New Roman" pitchFamily="18" charset="0"/>
              </a:rPr>
              <a:t>The metal should not require expensive or complicated or extracting procedures to produce a sound joint.</a:t>
            </a:r>
            <a:r>
              <a:rPr lang="en-US" sz="2400" dirty="0" smtClean="0">
                <a:latin typeface="Garamond" pitchFamily="18" charset="0"/>
                <a:ea typeface="Times New Roman" pitchFamily="18" charset="0"/>
                <a:cs typeface="Arial" pitchFamily="34" charset="0"/>
              </a:rPr>
              <a:t> </a:t>
            </a:r>
            <a:endParaRPr lang="en-US" sz="2400" dirty="0" smtClean="0">
              <a:latin typeface="Garamond" pitchFamily="18" charset="0"/>
              <a:ea typeface="Times New Roman" pitchFamily="18" charset="0"/>
              <a:cs typeface="Arial" pitchFamily="34" charset="0"/>
            </a:endParaRPr>
          </a:p>
          <a:p>
            <a:pPr marL="914400" lvl="1" indent="-4572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endParaRPr lang="en-US" sz="2400" dirty="0" smtClean="0">
              <a:latin typeface="Garamond" pitchFamily="18" charset="0"/>
              <a:ea typeface="Times New Roman" pitchFamily="18" charset="0"/>
              <a:cs typeface="Arial" pitchFamily="34" charset="0"/>
            </a:endParaRPr>
          </a:p>
          <a:p>
            <a:pPr marL="914400" lvl="1" indent="-4572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en-US" sz="2400" dirty="0" smtClean="0">
                <a:latin typeface="Garamond" pitchFamily="18" charset="0"/>
                <a:ea typeface="Times New Roman" pitchFamily="18" charset="0"/>
                <a:cs typeface="Arial" pitchFamily="34" charset="0"/>
              </a:rPr>
              <a:t>The </a:t>
            </a:r>
            <a:r>
              <a:rPr lang="en-US" sz="2400" dirty="0" smtClean="0">
                <a:latin typeface="Garamond" pitchFamily="18" charset="0"/>
                <a:ea typeface="Times New Roman" pitchFamily="18" charset="0"/>
                <a:cs typeface="Arial" pitchFamily="34" charset="0"/>
              </a:rPr>
              <a:t>American Welding Society defines weldability as, “the capacity of a metal to be welded under the fabrication conditions imposed into a specific, suitably designed structure and to perform satisfactorily in the intended service.”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352800" y="228600"/>
            <a:ext cx="188570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 smtClean="0">
                <a:solidFill>
                  <a:prstClr val="black"/>
                </a:solidFill>
                <a:latin typeface="Garamond" pitchFamily="18" charset="0"/>
                <a:ea typeface="Times New Roman" pitchFamily="18" charset="0"/>
                <a:cs typeface="Arial" pitchFamily="34" charset="0"/>
              </a:rPr>
              <a:t>Weldability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533400" y="914400"/>
            <a:ext cx="8001000" cy="303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7617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Arial" pitchFamily="34" charset="0"/>
              </a:rPr>
              <a:t>When nearly any process can be used on a metal and minimal effort is necessary to produce a sound weld, the metal is said to have “good weldability.”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aramond" pitchFamily="18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Arial" pitchFamily="34" charset="0"/>
              </a:rPr>
              <a:t>In cases where a welder can choose from only a limited number of processes and must carefully prepare the joint and execute the welding procedure to create a strong weld, the metal is considered to have “poor weldability.”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aramond" pitchFamily="18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895600" y="228600"/>
            <a:ext cx="25204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 smtClean="0">
                <a:solidFill>
                  <a:prstClr val="black"/>
                </a:solidFill>
                <a:latin typeface="Garamond" pitchFamily="18" charset="0"/>
                <a:ea typeface="Times New Roman" pitchFamily="18" charset="0"/>
                <a:cs typeface="Arial" pitchFamily="34" charset="0"/>
              </a:rPr>
              <a:t>Weldability …..</a:t>
            </a:r>
            <a:endParaRPr lang="en-US" sz="2800" b="1" dirty="0" smtClean="0">
              <a:solidFill>
                <a:prstClr val="black"/>
              </a:solidFill>
              <a:latin typeface="Garamond" pitchFamily="18" charset="0"/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304800" y="609600"/>
            <a:ext cx="8077200" cy="59862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Arial" pitchFamily="34" charset="0"/>
              </a:rPr>
              <a:t>Factors affecting Weldability:</a:t>
            </a:r>
          </a:p>
          <a:p>
            <a:pPr marL="914400" lvl="1" indent="-457200" algn="just" eaLnBrk="0" fontAlgn="base" hangingPunct="0"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Times New Roman" pitchFamily="18" charset="0"/>
              </a:rPr>
              <a:t>Melting point of metal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Times New Roman" pitchFamily="18" charset="0"/>
              </a:rPr>
              <a:t>: Materials with a medium melting point can be welded very easily.</a:t>
            </a:r>
          </a:p>
          <a:p>
            <a:pPr marL="914400" lvl="1" indent="-457200" algn="just" eaLnBrk="0" fontAlgn="base" hangingPunct="0"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Times New Roman" pitchFamily="18" charset="0"/>
              </a:rPr>
              <a:t>Thermal conductivity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Times New Roman" pitchFamily="18" charset="0"/>
              </a:rPr>
              <a:t>: Material with high thermal conductivity (K) are treated as difficult to weld materials.</a:t>
            </a:r>
          </a:p>
          <a:p>
            <a:pPr marL="914400" lvl="1" indent="-457200" algn="just" eaLnBrk="0" fontAlgn="base" hangingPunct="0"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Times New Roman" pitchFamily="18" charset="0"/>
              </a:rPr>
              <a:t>Reactivity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Times New Roman" pitchFamily="18" charset="0"/>
              </a:rPr>
              <a:t>: If the material reacts with air, water or surroundings it becomes difficult to weld.</a:t>
            </a:r>
          </a:p>
          <a:p>
            <a:pPr marL="914400" lvl="1" indent="-457200" algn="just" eaLnBrk="0" fontAlgn="base" hangingPunct="0"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Times New Roman" pitchFamily="18" charset="0"/>
              </a:rPr>
              <a:t>The coefficient of thermal expansion of metals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Times New Roman" pitchFamily="18" charset="0"/>
              </a:rPr>
              <a:t>: Material with high thermal expansion coefficient, it becomes difficult to weld.</a:t>
            </a:r>
          </a:p>
          <a:p>
            <a:pPr marL="914400" lvl="1" indent="-457200" algn="just" eaLnBrk="0" fontAlgn="base" hangingPunct="0"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Times New Roman" pitchFamily="18" charset="0"/>
              </a:rPr>
              <a:t>Electrical resistance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Times New Roman" pitchFamily="18" charset="0"/>
              </a:rPr>
              <a:t>: Higher the electrical resistance of the material, it becomes difficult because it requires a lot of heat energy.</a:t>
            </a:r>
          </a:p>
          <a:p>
            <a:pPr marL="914400" lvl="1" indent="-457200" algn="just" eaLnBrk="0" fontAlgn="base" hangingPunct="0"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Times New Roman" pitchFamily="18" charset="0"/>
              </a:rPr>
              <a:t>Surface condition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Times New Roman" pitchFamily="18" charset="0"/>
              </a:rPr>
              <a:t>: The material with the dirty surface it becomes difficult to weld.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aramond" pitchFamily="18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304800" y="457200"/>
            <a:ext cx="7772400" cy="35547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7617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Arial" pitchFamily="34" charset="0"/>
              </a:rPr>
              <a:t>How to Improve Weldability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aramond" pitchFamily="18" charset="0"/>
              <a:ea typeface="Times New Roman" pitchFamily="18" charset="0"/>
              <a:cs typeface="Arial" pitchFamily="34" charset="0"/>
            </a:endParaRPr>
          </a:p>
          <a:p>
            <a:pPr marL="914400" lvl="1" indent="-457200" algn="just" eaLnBrk="0" fontAlgn="base" hangingPunct="0"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Arial" pitchFamily="34" charset="0"/>
              </a:rPr>
              <a:t>The heating and cooling cycles inherent to most forms of welding can create strains and stresses in the weld. </a:t>
            </a:r>
          </a:p>
          <a:p>
            <a:pPr marL="914400" lvl="1" indent="-457200" algn="just" eaLnBrk="0" fontAlgn="base" hangingPunct="0"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Arial" pitchFamily="34" charset="0"/>
              </a:rPr>
              <a:t>They also affect physical, chemical, and metallurgical changes in the metal. </a:t>
            </a:r>
          </a:p>
          <a:p>
            <a:pPr marL="914400" lvl="1" indent="-457200" algn="just" eaLnBrk="0" fontAlgn="base" hangingPunct="0"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Arial" pitchFamily="34" charset="0"/>
              </a:rPr>
              <a:t>When such changes make a metal prone to poor weldability, adjustments can be made to improve the quality of the weld.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aramond" pitchFamily="18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52800" y="2667000"/>
            <a:ext cx="3429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atin typeface="Garamond" pitchFamily="18" charset="0"/>
              </a:rPr>
              <a:t>THANK YOU</a:t>
            </a:r>
            <a:endParaRPr lang="en-US" sz="4000" b="1" dirty="0">
              <a:latin typeface="Garamond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Different types of Welding defects "/>
          <p:cNvPicPr/>
          <p:nvPr/>
        </p:nvPicPr>
        <p:blipFill>
          <a:blip r:embed="rId2"/>
          <a:srcRect l="12180" r="12660"/>
          <a:stretch>
            <a:fillRect/>
          </a:stretch>
        </p:blipFill>
        <p:spPr bwMode="auto">
          <a:xfrm>
            <a:off x="1066800" y="1143000"/>
            <a:ext cx="70866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228600" y="228600"/>
            <a:ext cx="4114800" cy="5078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7617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Arial" pitchFamily="34" charset="0"/>
              </a:rPr>
              <a:t>Welding Defects</a:t>
            </a:r>
            <a:r>
              <a:rPr kumimoji="0" lang="en-US" sz="2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Arial" pitchFamily="34" charset="0"/>
              </a:rPr>
              <a:t> -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Arial" pitchFamily="34" charset="0"/>
              </a:rPr>
              <a:t>Types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762000" y="1066800"/>
            <a:ext cx="3581400" cy="306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Arial" pitchFamily="34" charset="0"/>
              </a:rPr>
              <a:t>External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Arial" pitchFamily="34" charset="0"/>
              </a:rPr>
              <a:t>Welding Defects: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aramond" pitchFamily="18" charset="0"/>
              <a:ea typeface="Times New Roman" pitchFamily="18" charset="0"/>
              <a:cs typeface="Arial" pitchFamily="34" charset="0"/>
            </a:endParaRPr>
          </a:p>
          <a:p>
            <a:pPr marL="914400" lvl="1" indent="-457200" eaLnBrk="0" fontAlgn="base" hangingPunct="0"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Times New Roman" pitchFamily="18" charset="0"/>
              </a:rPr>
              <a:t>Weld Crack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aramond" pitchFamily="18" charset="0"/>
              <a:ea typeface="Times New Roman" pitchFamily="18" charset="0"/>
              <a:cs typeface="Arial" pitchFamily="34" charset="0"/>
            </a:endParaRPr>
          </a:p>
          <a:p>
            <a:pPr marL="914400" lvl="1" indent="-457200" eaLnBrk="0" fontAlgn="base" hangingPunct="0"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Times New Roman" pitchFamily="18" charset="0"/>
              </a:rPr>
              <a:t>Undercut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aramond" pitchFamily="18" charset="0"/>
              <a:ea typeface="Times New Roman" pitchFamily="18" charset="0"/>
              <a:cs typeface="Arial" pitchFamily="34" charset="0"/>
            </a:endParaRPr>
          </a:p>
          <a:p>
            <a:pPr marL="914400" lvl="1" indent="-457200" eaLnBrk="0" fontAlgn="base" hangingPunct="0"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Times New Roman" pitchFamily="18" charset="0"/>
              </a:rPr>
              <a:t>Spatter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aramond" pitchFamily="18" charset="0"/>
              <a:ea typeface="Times New Roman" pitchFamily="18" charset="0"/>
              <a:cs typeface="Arial" pitchFamily="34" charset="0"/>
            </a:endParaRPr>
          </a:p>
          <a:p>
            <a:pPr marL="914400" lvl="1" indent="-457200" eaLnBrk="0" fontAlgn="base" hangingPunct="0"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Times New Roman" pitchFamily="18" charset="0"/>
              </a:rPr>
              <a:t>Porosity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aramond" pitchFamily="18" charset="0"/>
              <a:ea typeface="Times New Roman" pitchFamily="18" charset="0"/>
              <a:cs typeface="Arial" pitchFamily="34" charset="0"/>
            </a:endParaRPr>
          </a:p>
          <a:p>
            <a:pPr marL="914400" lvl="1" indent="-457200" eaLnBrk="0" fontAlgn="base" hangingPunct="0"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Times New Roman" pitchFamily="18" charset="0"/>
              </a:rPr>
              <a:t>Overlap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aramond" pitchFamily="18" charset="0"/>
              <a:ea typeface="Times New Roman" pitchFamily="18" charset="0"/>
              <a:cs typeface="Arial" pitchFamily="34" charset="0"/>
            </a:endParaRPr>
          </a:p>
          <a:p>
            <a:pPr marL="914400" lvl="1" indent="-457200" eaLnBrk="0" fontAlgn="base" hangingPunct="0"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Times New Roman" pitchFamily="18" charset="0"/>
              </a:rPr>
              <a:t>Crate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aramond" pitchFamily="18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419600" y="1031319"/>
            <a:ext cx="4495800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 smtClean="0">
                <a:latin typeface="Garamond" pitchFamily="18" charset="0"/>
                <a:ea typeface="Times New Roman" pitchFamily="18" charset="0"/>
                <a:cs typeface="Arial" pitchFamily="34" charset="0"/>
              </a:rPr>
              <a:t>Internal Welding Defects:</a:t>
            </a:r>
            <a:endParaRPr lang="en-US" sz="2400" dirty="0" smtClean="0">
              <a:latin typeface="Garamond" pitchFamily="18" charset="0"/>
              <a:ea typeface="Times New Roman" pitchFamily="18" charset="0"/>
              <a:cs typeface="Arial" pitchFamily="34" charset="0"/>
            </a:endParaRPr>
          </a:p>
          <a:p>
            <a:pPr marL="914400" lvl="1" indent="-457200" eaLnBrk="0" fontAlgn="base" hangingPunct="0"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en-US" sz="2400" dirty="0" smtClean="0">
                <a:latin typeface="Garamond" pitchFamily="18" charset="0"/>
                <a:ea typeface="Times New Roman" pitchFamily="18" charset="0"/>
                <a:cs typeface="Times New Roman" pitchFamily="18" charset="0"/>
              </a:rPr>
              <a:t>Slag Inclusion </a:t>
            </a:r>
            <a:endParaRPr lang="en-US" sz="2400" dirty="0" smtClean="0">
              <a:latin typeface="Garamond" pitchFamily="18" charset="0"/>
              <a:ea typeface="Times New Roman" pitchFamily="18" charset="0"/>
              <a:cs typeface="Arial" pitchFamily="34" charset="0"/>
            </a:endParaRPr>
          </a:p>
          <a:p>
            <a:pPr marL="914400" lvl="1" indent="-457200" eaLnBrk="0" fontAlgn="base" hangingPunct="0"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en-US" sz="2400" dirty="0" smtClean="0">
                <a:latin typeface="Garamond" pitchFamily="18" charset="0"/>
                <a:ea typeface="Times New Roman" pitchFamily="18" charset="0"/>
                <a:cs typeface="Times New Roman" pitchFamily="18" charset="0"/>
              </a:rPr>
              <a:t>Incomplete Fusion </a:t>
            </a:r>
            <a:endParaRPr lang="en-US" sz="2400" dirty="0" smtClean="0">
              <a:latin typeface="Garamond" pitchFamily="18" charset="0"/>
              <a:ea typeface="Times New Roman" pitchFamily="18" charset="0"/>
              <a:cs typeface="Arial" pitchFamily="34" charset="0"/>
            </a:endParaRPr>
          </a:p>
          <a:p>
            <a:pPr marL="914400" lvl="1" indent="-457200" eaLnBrk="0" fontAlgn="base" hangingPunct="0"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en-US" sz="2400" dirty="0" smtClean="0">
                <a:latin typeface="Garamond" pitchFamily="18" charset="0"/>
                <a:ea typeface="Times New Roman" pitchFamily="18" charset="0"/>
                <a:cs typeface="Times New Roman" pitchFamily="18" charset="0"/>
              </a:rPr>
              <a:t>Incompletely </a:t>
            </a:r>
            <a:r>
              <a:rPr lang="en-US" sz="2400" dirty="0" smtClean="0">
                <a:latin typeface="Garamond" pitchFamily="18" charset="0"/>
                <a:ea typeface="Times New Roman" pitchFamily="18" charset="0"/>
                <a:cs typeface="Times New Roman" pitchFamily="18" charset="0"/>
              </a:rPr>
              <a:t>filled groove or incomplete penetration</a:t>
            </a:r>
            <a:endParaRPr lang="en-US" sz="2400" dirty="0" smtClean="0">
              <a:latin typeface="Garamond" pitchFamily="18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1000" y="4267200"/>
            <a:ext cx="82296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latin typeface="Garamond" pitchFamily="18" charset="0"/>
                <a:ea typeface="Times New Roman" pitchFamily="18" charset="0"/>
                <a:cs typeface="Arial" pitchFamily="34" charset="0"/>
              </a:rPr>
              <a:t>While welding, it is very important to remove all the defects of welding present in the work </a:t>
            </a:r>
            <a:r>
              <a:rPr lang="en-US" sz="2400" dirty="0" smtClean="0">
                <a:latin typeface="Garamond" pitchFamily="18" charset="0"/>
                <a:ea typeface="Times New Roman" pitchFamily="18" charset="0"/>
                <a:cs typeface="Arial" pitchFamily="34" charset="0"/>
              </a:rPr>
              <a:t>piece, otherwise </a:t>
            </a:r>
            <a:r>
              <a:rPr lang="en-US" sz="2400" dirty="0" smtClean="0">
                <a:latin typeface="Garamond" pitchFamily="18" charset="0"/>
                <a:ea typeface="Times New Roman" pitchFamily="18" charset="0"/>
                <a:cs typeface="Arial" pitchFamily="34" charset="0"/>
              </a:rPr>
              <a:t>the components of the material would fail in severe </a:t>
            </a:r>
            <a:r>
              <a:rPr lang="en-US" sz="2400" dirty="0" smtClean="0">
                <a:latin typeface="Garamond" pitchFamily="18" charset="0"/>
                <a:ea typeface="Times New Roman" pitchFamily="18" charset="0"/>
                <a:cs typeface="Arial" pitchFamily="34" charset="0"/>
              </a:rPr>
              <a:t>conditions which </a:t>
            </a:r>
            <a:r>
              <a:rPr lang="en-US" sz="2400" dirty="0" smtClean="0">
                <a:latin typeface="Garamond" pitchFamily="18" charset="0"/>
                <a:ea typeface="Times New Roman" pitchFamily="18" charset="0"/>
                <a:cs typeface="Arial" pitchFamily="34" charset="0"/>
              </a:rPr>
              <a:t>may lead to loss of property and sometimes also life</a:t>
            </a:r>
            <a:r>
              <a:rPr lang="en-US" sz="2400" dirty="0" smtClean="0">
                <a:latin typeface="Garamond" pitchFamily="18" charset="0"/>
                <a:ea typeface="Times New Roman" pitchFamily="18" charset="0"/>
                <a:cs typeface="Arial" pitchFamily="34" charset="0"/>
              </a:rPr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533400" y="228600"/>
            <a:ext cx="4648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solidFill>
                  <a:prstClr val="black"/>
                </a:solidFill>
                <a:latin typeface="Garamond" pitchFamily="18" charset="0"/>
                <a:ea typeface="Times New Roman" pitchFamily="18" charset="0"/>
                <a:cs typeface="Arial" pitchFamily="34" charset="0"/>
              </a:rPr>
              <a:t>Welding defects can be classified </a:t>
            </a:r>
            <a:r>
              <a:rPr lang="en-US" sz="2400" dirty="0" smtClean="0">
                <a:solidFill>
                  <a:prstClr val="black"/>
                </a:solidFill>
                <a:latin typeface="Garamond" pitchFamily="18" charset="0"/>
                <a:ea typeface="Times New Roman" pitchFamily="18" charset="0"/>
                <a:cs typeface="Arial" pitchFamily="34" charset="0"/>
              </a:rPr>
              <a:t>as:</a:t>
            </a:r>
            <a:endParaRPr lang="en-US" sz="2400" dirty="0" smtClean="0">
              <a:solidFill>
                <a:prstClr val="black"/>
              </a:solidFill>
              <a:latin typeface="Garamond" pitchFamily="18" charset="0"/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152400" y="152400"/>
            <a:ext cx="7620000" cy="6355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7617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Arial" pitchFamily="34" charset="0"/>
              </a:rPr>
              <a:t>External Welding Defects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Arial" pitchFamily="34" charset="0"/>
              </a:rPr>
              <a:t>Weld Crack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Arial" pitchFamily="34" charset="0"/>
              </a:rPr>
              <a:t>Most unwanted defect of all the other welding defects.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aramond" pitchFamily="18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Arial" pitchFamily="34" charset="0"/>
              </a:rPr>
              <a:t>Welding cracks can be present at the surface, inside of the weld material or at the heat affected zones.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aramond" pitchFamily="18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Arial" pitchFamily="34" charset="0"/>
              </a:rPr>
              <a:t>Crack can also appear at different temperatures: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aramond" pitchFamily="18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Arial" pitchFamily="34" charset="0"/>
              </a:rPr>
              <a:t>Hot Crack –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Arial" pitchFamily="34" charset="0"/>
              </a:rPr>
              <a:t> It is more prominent during crystallization of weld joints.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aramond" pitchFamily="18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Arial" pitchFamily="34" charset="0"/>
              </a:rPr>
              <a:t>Cold Crack –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Arial" pitchFamily="34" charset="0"/>
              </a:rPr>
              <a:t> This type of crack occurs at the end of the welding process where the temperature is quite low.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400" dirty="0" smtClean="0">
              <a:latin typeface="Garamond" pitchFamily="18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Arial" pitchFamily="34" charset="0"/>
              </a:rPr>
              <a:t>Sometimes cold crack is visible several hours after welding or even after few days.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aramond" pitchFamily="18" charset="0"/>
              <a:cs typeface="Arial" pitchFamily="34" charset="0"/>
            </a:endParaRPr>
          </a:p>
        </p:txBody>
      </p:sp>
      <p:pic>
        <p:nvPicPr>
          <p:cNvPr id="3" name="Picture 22" descr="Cracks welding defec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53200" y="2895600"/>
            <a:ext cx="2524676" cy="1447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381000" y="304800"/>
            <a:ext cx="8458200" cy="578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76176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 smtClean="0">
                <a:latin typeface="Garamond" pitchFamily="18" charset="0"/>
                <a:ea typeface="Times New Roman" pitchFamily="18" charset="0"/>
                <a:cs typeface="Arial" pitchFamily="34" charset="0"/>
              </a:rPr>
              <a:t>Causes of Weld Crack:</a:t>
            </a:r>
          </a:p>
          <a:p>
            <a:pPr marL="914400" lvl="1" indent="-457200" eaLnBrk="0" fontAlgn="base" hangingPunct="0"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en-US" sz="2400" dirty="0" smtClean="0">
                <a:latin typeface="Garamond" pitchFamily="18" charset="0"/>
                <a:ea typeface="Times New Roman" pitchFamily="18" charset="0"/>
                <a:cs typeface="Arial" pitchFamily="34" charset="0"/>
              </a:rPr>
              <a:t>Poor ductility of the given base metal.</a:t>
            </a:r>
          </a:p>
          <a:p>
            <a:pPr marL="914400" lvl="1" indent="-457200" algn="just" fontAlgn="base"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Arial" pitchFamily="34" charset="0"/>
              </a:rPr>
              <a:t>The presence of residual stress.</a:t>
            </a:r>
          </a:p>
          <a:p>
            <a:pPr marL="914400" lvl="1" indent="-457200" algn="just" eaLnBrk="0" fontAlgn="base" hangingPunct="0"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Arial" pitchFamily="34" charset="0"/>
              </a:rPr>
              <a:t>The rigidity of the joint.</a:t>
            </a:r>
          </a:p>
          <a:p>
            <a:pPr marL="914400" lvl="1" indent="-457200" algn="just" eaLnBrk="0" fontAlgn="base" hangingPunct="0"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Arial" pitchFamily="34" charset="0"/>
              </a:rPr>
              <a:t>If there is high content of sulfur and carbon then also the cracks may appear.</a:t>
            </a:r>
          </a:p>
          <a:p>
            <a:pPr marL="914400" lvl="1" indent="-457200" algn="just" eaLnBrk="0" fontAlgn="base" hangingPunct="0"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Arial" pitchFamily="34" charset="0"/>
              </a:rPr>
              <a:t>Using hydrogen as a shielding gas while welding ferrous materials.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aramond" pitchFamily="18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Arial" pitchFamily="34" charset="0"/>
              </a:rPr>
              <a:t>Remedies for Weld crack:</a:t>
            </a:r>
          </a:p>
          <a:p>
            <a:pPr marL="914400" lvl="1" indent="-457200" algn="just" eaLnBrk="0" fontAlgn="base" hangingPunct="0"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Arial" pitchFamily="34" charset="0"/>
              </a:rPr>
              <a:t>Use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Arial" pitchFamily="34" charset="0"/>
              </a:rPr>
              <a:t> of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Arial" pitchFamily="34" charset="0"/>
              </a:rPr>
              <a:t> appropriate materials may decrease the chances of crack.</a:t>
            </a:r>
          </a:p>
          <a:p>
            <a:pPr marL="914400" lvl="1" indent="-457200" algn="just" eaLnBrk="0" fontAlgn="base" hangingPunct="0"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Arial" pitchFamily="34" charset="0"/>
              </a:rPr>
              <a:t>Preheating the weld and reducing the cooling rate.</a:t>
            </a:r>
          </a:p>
          <a:p>
            <a:pPr marL="914400" lvl="1" indent="-457200" algn="just" eaLnBrk="0" fontAlgn="base" hangingPunct="0"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Arial" pitchFamily="34" charset="0"/>
              </a:rPr>
              <a:t>Reduce the gap between the weld joints.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aramond" pitchFamily="18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381000" y="381000"/>
            <a:ext cx="8305800" cy="18312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7617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Arial" pitchFamily="34" charset="0"/>
              </a:rPr>
              <a:t>2. Undercut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Times New Roman" pitchFamily="18" charset="0"/>
              </a:rPr>
              <a:t>When the base of metal melts away from the weld zone, then a groove is formed in the shape of a notch, known as Undercut. It reduces the fatigue strength of the joint.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aramond" pitchFamily="18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1505" name="Picture 25" descr="undercut welding defect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95400" y="5029200"/>
            <a:ext cx="2743200" cy="1686827"/>
          </a:xfrm>
          <a:prstGeom prst="rect">
            <a:avLst/>
          </a:prstGeom>
          <a:noFill/>
        </p:spPr>
      </p:pic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304800" y="2362200"/>
            <a:ext cx="4114800" cy="2523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7617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Arial" pitchFamily="34" charset="0"/>
              </a:rPr>
              <a:t>Causes of Undercut: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Arial" pitchFamily="34" charset="0"/>
              </a:rPr>
              <a:t>V</a:t>
            </a:r>
            <a:r>
              <a:rPr lang="en-US" sz="2400" dirty="0" smtClean="0">
                <a:latin typeface="Garamond" pitchFamily="18" charset="0"/>
                <a:ea typeface="Times New Roman" pitchFamily="18" charset="0"/>
                <a:cs typeface="Arial" pitchFamily="34" charset="0"/>
              </a:rPr>
              <a:t>ery high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Arial" pitchFamily="34" charset="0"/>
              </a:rPr>
              <a:t>arc voltage.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Arial" pitchFamily="34" charset="0"/>
              </a:rPr>
              <a:t>Use the wrong electrode or </a:t>
            </a:r>
            <a:r>
              <a:rPr lang="en-US" sz="2400" dirty="0" smtClean="0">
                <a:latin typeface="Garamond" pitchFamily="18" charset="0"/>
                <a:ea typeface="Times New Roman" pitchFamily="18" charset="0"/>
                <a:cs typeface="Arial" pitchFamily="34" charset="0"/>
              </a:rPr>
              <a:t>wrong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Arial" pitchFamily="34" charset="0"/>
              </a:rPr>
              <a:t>angle of electrode.</a:t>
            </a:r>
          </a:p>
          <a:p>
            <a:pPr marL="457200" marR="0" lvl="0" indent="-457200" algn="l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Arial" pitchFamily="34" charset="0"/>
              </a:rPr>
              <a:t>Using a large electrode.</a:t>
            </a:r>
          </a:p>
          <a:p>
            <a:pPr marL="457200" marR="0" lvl="0" indent="-457200" algn="l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Arial" pitchFamily="34" charset="0"/>
              </a:rPr>
              <a:t>High electrode speed.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aramond" pitchFamily="18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648200" y="2286000"/>
            <a:ext cx="4267200" cy="36471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prstClr val="black"/>
                </a:solidFill>
                <a:latin typeface="Garamond" pitchFamily="18" charset="0"/>
                <a:ea typeface="Times New Roman" pitchFamily="18" charset="0"/>
                <a:cs typeface="Arial" pitchFamily="34" charset="0"/>
              </a:rPr>
              <a:t>Remedies for Undercut: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en-US" sz="2400" dirty="0" smtClean="0">
                <a:solidFill>
                  <a:prstClr val="black"/>
                </a:solidFill>
                <a:latin typeface="Garamond" pitchFamily="18" charset="0"/>
                <a:ea typeface="Times New Roman" pitchFamily="18" charset="0"/>
                <a:cs typeface="Arial" pitchFamily="34" charset="0"/>
              </a:rPr>
              <a:t>Reduce the arc length or lower the arc voltage.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en-US" sz="2400" dirty="0" smtClean="0">
                <a:solidFill>
                  <a:prstClr val="black"/>
                </a:solidFill>
                <a:latin typeface="Garamond" pitchFamily="18" charset="0"/>
                <a:ea typeface="Times New Roman" pitchFamily="18" charset="0"/>
                <a:cs typeface="Arial" pitchFamily="34" charset="0"/>
              </a:rPr>
              <a:t>Keep the electrode angle from 30 to 45 degree.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en-US" sz="2400" dirty="0" smtClean="0">
                <a:solidFill>
                  <a:prstClr val="black"/>
                </a:solidFill>
                <a:latin typeface="Garamond" pitchFamily="18" charset="0"/>
                <a:ea typeface="Times New Roman" pitchFamily="18" charset="0"/>
                <a:cs typeface="Arial" pitchFamily="34" charset="0"/>
              </a:rPr>
              <a:t>Use of small diameter electrode.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en-US" sz="2400" dirty="0" smtClean="0">
                <a:solidFill>
                  <a:prstClr val="black"/>
                </a:solidFill>
                <a:latin typeface="Garamond" pitchFamily="18" charset="0"/>
                <a:ea typeface="Times New Roman" pitchFamily="18" charset="0"/>
                <a:cs typeface="Arial" pitchFamily="34" charset="0"/>
              </a:rPr>
              <a:t>Reduce the travel speed of the electrode. </a:t>
            </a:r>
            <a:endParaRPr lang="en-US" sz="2400" dirty="0" smtClean="0">
              <a:solidFill>
                <a:prstClr val="black"/>
              </a:solidFill>
              <a:latin typeface="Garamond" pitchFamily="18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4191000" y="1972801"/>
            <a:ext cx="4648200" cy="2446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7617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Times New Roman" pitchFamily="18" charset="0"/>
              </a:rPr>
              <a:t>R</a:t>
            </a:r>
            <a:r>
              <a:rPr lang="en-US" sz="2400" b="1" dirty="0" smtClean="0">
                <a:latin typeface="Garamond" pitchFamily="18" charset="0"/>
                <a:ea typeface="Times New Roman" pitchFamily="18" charset="0"/>
                <a:cs typeface="Arial" pitchFamily="34" charset="0"/>
              </a:rPr>
              <a:t>emedies for Spatter:</a:t>
            </a:r>
          </a:p>
          <a:p>
            <a:pPr marL="914400" lvl="1" indent="-457200" eaLnBrk="0" fontAlgn="base" hangingPunct="0"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en-US" sz="2400" dirty="0" smtClean="0">
                <a:latin typeface="Garamond" pitchFamily="18" charset="0"/>
                <a:ea typeface="Times New Roman" pitchFamily="18" charset="0"/>
                <a:cs typeface="Arial" pitchFamily="34" charset="0"/>
              </a:rPr>
              <a:t>Reducing the arc length and welding current</a:t>
            </a:r>
          </a:p>
          <a:p>
            <a:pPr marL="914400" lvl="1" indent="-457200" eaLnBrk="0" fontAlgn="base" hangingPunct="0"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en-US" sz="2400" dirty="0" smtClean="0">
                <a:latin typeface="Garamond" pitchFamily="18" charset="0"/>
                <a:ea typeface="Times New Roman" pitchFamily="18" charset="0"/>
                <a:cs typeface="Arial" pitchFamily="34" charset="0"/>
              </a:rPr>
              <a:t>Using the right polarity.</a:t>
            </a:r>
          </a:p>
          <a:p>
            <a:pPr marL="914400" lvl="1" indent="-457200" eaLnBrk="0" fontAlgn="base" hangingPunct="0"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en-US" sz="2400" dirty="0" smtClean="0">
                <a:latin typeface="Garamond" pitchFamily="18" charset="0"/>
                <a:ea typeface="Times New Roman" pitchFamily="18" charset="0"/>
                <a:cs typeface="Arial" pitchFamily="34" charset="0"/>
              </a:rPr>
              <a:t>Increasing the plate angle and using proper gas shielding.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0481" name="Picture 28" descr="Spatter welding defec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399" y="4629150"/>
            <a:ext cx="3443053" cy="200025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381000" y="381000"/>
            <a:ext cx="8077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 smtClean="0">
                <a:latin typeface="Garamond" pitchFamily="18" charset="0"/>
                <a:ea typeface="Times New Roman" pitchFamily="18" charset="0"/>
                <a:cs typeface="Arial" pitchFamily="34" charset="0"/>
              </a:rPr>
              <a:t>3. Spatter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latin typeface="Garamond" pitchFamily="18" charset="0"/>
                <a:ea typeface="Times New Roman" pitchFamily="18" charset="0"/>
                <a:cs typeface="Times New Roman" pitchFamily="18" charset="0"/>
              </a:rPr>
              <a:t>When some metal drops are expelled from the weld and remain stuck to the surface, then this defect is known as Spatter</a:t>
            </a:r>
            <a:endParaRPr lang="en-US" sz="2400" dirty="0"/>
          </a:p>
        </p:txBody>
      </p:sp>
      <p:sp>
        <p:nvSpPr>
          <p:cNvPr id="6" name="Rectangle 5"/>
          <p:cNvSpPr/>
          <p:nvPr/>
        </p:nvSpPr>
        <p:spPr>
          <a:xfrm>
            <a:off x="228600" y="1944975"/>
            <a:ext cx="3810000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 smtClean="0">
                <a:latin typeface="Garamond" pitchFamily="18" charset="0"/>
                <a:ea typeface="Times New Roman" pitchFamily="18" charset="0"/>
                <a:cs typeface="Arial" pitchFamily="34" charset="0"/>
              </a:rPr>
              <a:t>Causes Of Spatter:</a:t>
            </a:r>
          </a:p>
          <a:p>
            <a:pPr marL="914400" lvl="1" indent="-457200" fontAlgn="base"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en-US" sz="2400" dirty="0" smtClean="0">
                <a:latin typeface="Garamond" pitchFamily="18" charset="0"/>
                <a:ea typeface="Times New Roman" pitchFamily="18" charset="0"/>
                <a:cs typeface="Arial" pitchFamily="34" charset="0"/>
              </a:rPr>
              <a:t>High Welding current. </a:t>
            </a:r>
          </a:p>
          <a:p>
            <a:pPr marL="914400" lvl="1" indent="-457200" fontAlgn="base"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en-US" sz="2400" dirty="0" smtClean="0">
                <a:latin typeface="Garamond" pitchFamily="18" charset="0"/>
                <a:ea typeface="Times New Roman" pitchFamily="18" charset="0"/>
                <a:cs typeface="Arial" pitchFamily="34" charset="0"/>
              </a:rPr>
              <a:t>Longer arc.</a:t>
            </a:r>
          </a:p>
          <a:p>
            <a:pPr marL="914400" lvl="1" indent="-457200" eaLnBrk="0" fontAlgn="base" hangingPunct="0"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en-US" sz="2400" dirty="0" smtClean="0">
                <a:latin typeface="Garamond" pitchFamily="18" charset="0"/>
                <a:ea typeface="Times New Roman" pitchFamily="18" charset="0"/>
                <a:cs typeface="Arial" pitchFamily="34" charset="0"/>
              </a:rPr>
              <a:t>Incorrect polarity.</a:t>
            </a:r>
          </a:p>
          <a:p>
            <a:pPr marL="914400" lvl="1" indent="-457200" eaLnBrk="0" fontAlgn="base" hangingPunct="0"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en-US" sz="2400" dirty="0" smtClean="0">
                <a:latin typeface="Garamond" pitchFamily="18" charset="0"/>
                <a:ea typeface="Times New Roman" pitchFamily="18" charset="0"/>
                <a:cs typeface="Arial" pitchFamily="34" charset="0"/>
              </a:rPr>
              <a:t>Improper gas shielded.</a:t>
            </a:r>
            <a:endParaRPr lang="en-US" sz="2400" b="1" dirty="0" smtClean="0">
              <a:latin typeface="Garamond" pitchFamily="18" charset="0"/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Picture 31" descr="Porosity welding defec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46078" y="2133600"/>
            <a:ext cx="3083597" cy="1828800"/>
          </a:xfrm>
          <a:prstGeom prst="rect">
            <a:avLst/>
          </a:prstGeom>
          <a:noFill/>
        </p:spPr>
      </p:pic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457200" y="4114800"/>
            <a:ext cx="8153400" cy="2662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7617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Arial" pitchFamily="34" charset="0"/>
              </a:rPr>
              <a:t>Remedies for porosity:</a:t>
            </a:r>
          </a:p>
          <a:p>
            <a:pPr marL="914400" lvl="1" indent="-4572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Arial" pitchFamily="34" charset="0"/>
              </a:rPr>
              <a:t>Proper selection of the electrode.</a:t>
            </a:r>
          </a:p>
          <a:p>
            <a:pPr marL="914400" lvl="1" indent="-4572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Arial" pitchFamily="34" charset="0"/>
              </a:rPr>
              <a:t>Decreasing the welding current.</a:t>
            </a:r>
          </a:p>
          <a:p>
            <a:pPr marL="914400" lvl="1" indent="-4572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Arial" pitchFamily="34" charset="0"/>
              </a:rPr>
              <a:t>Using smaller arc and slowing the process to allow the gases to escape.</a:t>
            </a:r>
          </a:p>
          <a:p>
            <a:pPr marL="914400" lvl="1" indent="-4572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Arial" pitchFamily="34" charset="0"/>
              </a:rPr>
              <a:t>Remove rust or oil from the surface and use a proper technique.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aramond" pitchFamily="18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4800" y="304800"/>
            <a:ext cx="717708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prstClr val="black"/>
                </a:solidFill>
                <a:latin typeface="Garamond" pitchFamily="18" charset="0"/>
                <a:ea typeface="Times New Roman" pitchFamily="18" charset="0"/>
                <a:cs typeface="Arial" pitchFamily="34" charset="0"/>
              </a:rPr>
              <a:t>4. Porosity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solidFill>
                  <a:prstClr val="black"/>
                </a:solidFill>
                <a:latin typeface="Garamond" pitchFamily="18" charset="0"/>
                <a:ea typeface="Times New Roman" pitchFamily="18" charset="0"/>
                <a:cs typeface="Arial" pitchFamily="34" charset="0"/>
              </a:rPr>
              <a:t>Porosity is the condition in which the gas or small bubbles gets trapped in the welded zone.</a:t>
            </a:r>
            <a:endParaRPr lang="en-US" sz="2400" b="1" dirty="0" smtClean="0">
              <a:solidFill>
                <a:prstClr val="black"/>
              </a:solidFill>
              <a:latin typeface="Garamond" pitchFamily="18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04800" y="1600200"/>
            <a:ext cx="56388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prstClr val="black"/>
                </a:solidFill>
                <a:latin typeface="Garamond" pitchFamily="18" charset="0"/>
                <a:ea typeface="Times New Roman" pitchFamily="18" charset="0"/>
                <a:cs typeface="Arial" pitchFamily="34" charset="0"/>
              </a:rPr>
              <a:t>Causes of Porosity:</a:t>
            </a:r>
          </a:p>
          <a:p>
            <a:pPr marL="914400" lvl="1" indent="-457200" algn="just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lang="en-US" sz="2400" dirty="0" smtClean="0">
                <a:solidFill>
                  <a:prstClr val="black"/>
                </a:solidFill>
                <a:latin typeface="Garamond" pitchFamily="18" charset="0"/>
                <a:ea typeface="Times New Roman" pitchFamily="18" charset="0"/>
                <a:cs typeface="Arial" pitchFamily="34" charset="0"/>
              </a:rPr>
              <a:t>Improper electrode coating.</a:t>
            </a:r>
          </a:p>
          <a:p>
            <a:pPr marL="914400" lvl="1" indent="-4572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lang="en-US" sz="2400" dirty="0" smtClean="0">
                <a:solidFill>
                  <a:prstClr val="black"/>
                </a:solidFill>
                <a:latin typeface="Garamond" pitchFamily="18" charset="0"/>
                <a:ea typeface="Times New Roman" pitchFamily="18" charset="0"/>
                <a:cs typeface="Arial" pitchFamily="34" charset="0"/>
              </a:rPr>
              <a:t>Using a longer arc may also increase its chances.</a:t>
            </a:r>
          </a:p>
          <a:p>
            <a:pPr marL="914400" lvl="1" indent="-4572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lang="en-US" sz="2400" dirty="0" smtClean="0">
                <a:solidFill>
                  <a:prstClr val="black"/>
                </a:solidFill>
                <a:latin typeface="Garamond" pitchFamily="18" charset="0"/>
                <a:ea typeface="Times New Roman" pitchFamily="18" charset="0"/>
                <a:cs typeface="Arial" pitchFamily="34" charset="0"/>
              </a:rPr>
              <a:t>Increased welding currents.</a:t>
            </a:r>
          </a:p>
          <a:p>
            <a:pPr marL="914400" lvl="1" indent="-4572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lang="en-US" sz="2400" dirty="0" smtClean="0">
                <a:solidFill>
                  <a:prstClr val="black"/>
                </a:solidFill>
                <a:latin typeface="Garamond" pitchFamily="18" charset="0"/>
                <a:ea typeface="Times New Roman" pitchFamily="18" charset="0"/>
                <a:cs typeface="Arial" pitchFamily="34" charset="0"/>
              </a:rPr>
              <a:t>Rust or oil on the welding surface.</a:t>
            </a:r>
            <a:endParaRPr lang="en-US" sz="2400" b="1" dirty="0" smtClean="0">
              <a:solidFill>
                <a:prstClr val="black"/>
              </a:solidFill>
              <a:latin typeface="Garamond" pitchFamily="18" charset="0"/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228600" y="381000"/>
            <a:ext cx="8229600" cy="15542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7617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Arial" pitchFamily="34" charset="0"/>
              </a:rPr>
              <a:t>5. Overlap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Arial" pitchFamily="34" charset="0"/>
              </a:rPr>
              <a:t>When the weld face extends beyond the weld toe, then this defect occurs. In this condition the weld metal rolls and forms an angle less than 90 degrees.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8433" name="Picture 34" descr="Overlap welding defect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53000" y="3352800"/>
            <a:ext cx="3945118" cy="2505075"/>
          </a:xfrm>
          <a:prstGeom prst="rect">
            <a:avLst/>
          </a:prstGeom>
          <a:noFill/>
        </p:spPr>
      </p:pic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304800" y="4475732"/>
            <a:ext cx="5029200" cy="20774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7617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Arial" pitchFamily="34" charset="0"/>
              </a:rPr>
              <a:t>Remedies for Overlap:</a:t>
            </a:r>
          </a:p>
          <a:p>
            <a:pPr marL="914400" lvl="1" indent="-457200" eaLnBrk="0" fontAlgn="base" hangingPunct="0"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Arial" pitchFamily="34" charset="0"/>
              </a:rPr>
              <a:t>Using a proper technique for welding.</a:t>
            </a:r>
          </a:p>
          <a:p>
            <a:pPr marL="914400" lvl="1" indent="-457200" eaLnBrk="0" fontAlgn="base" hangingPunct="0"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Arial" pitchFamily="34" charset="0"/>
              </a:rPr>
              <a:t>Use small electrode.</a:t>
            </a:r>
          </a:p>
          <a:p>
            <a:pPr marL="914400" lvl="1" indent="-457200" eaLnBrk="0" fontAlgn="base" hangingPunct="0"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Times New Roman" pitchFamily="18" charset="0"/>
                <a:cs typeface="Arial" pitchFamily="34" charset="0"/>
              </a:rPr>
              <a:t>Less welding current.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aramond" pitchFamily="18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81000" y="1981200"/>
            <a:ext cx="4724400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prstClr val="black"/>
                </a:solidFill>
                <a:latin typeface="Garamond" pitchFamily="18" charset="0"/>
                <a:ea typeface="Times New Roman" pitchFamily="18" charset="0"/>
                <a:cs typeface="Arial" pitchFamily="34" charset="0"/>
              </a:rPr>
              <a:t>Causes of Overlap:</a:t>
            </a:r>
          </a:p>
          <a:p>
            <a:pPr marL="685800" lvl="1" indent="-228600" fontAlgn="base"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en-US" sz="2400" dirty="0" smtClean="0">
                <a:solidFill>
                  <a:prstClr val="black"/>
                </a:solidFill>
                <a:latin typeface="Garamond" pitchFamily="18" charset="0"/>
                <a:ea typeface="Times New Roman" pitchFamily="18" charset="0"/>
                <a:cs typeface="Arial" pitchFamily="34" charset="0"/>
              </a:rPr>
              <a:t>Improper welding technique.</a:t>
            </a:r>
          </a:p>
          <a:p>
            <a:pPr marL="685800" lvl="1" indent="-228600" eaLnBrk="0" fontAlgn="base" hangingPunct="0"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en-US" sz="2400" dirty="0" smtClean="0">
                <a:solidFill>
                  <a:prstClr val="black"/>
                </a:solidFill>
                <a:latin typeface="Garamond" pitchFamily="18" charset="0"/>
                <a:ea typeface="Times New Roman" pitchFamily="18" charset="0"/>
                <a:cs typeface="Arial" pitchFamily="34" charset="0"/>
              </a:rPr>
              <a:t>By using large electrode.</a:t>
            </a:r>
          </a:p>
          <a:p>
            <a:pPr marL="685800" lvl="1" indent="-228600" eaLnBrk="0" fontAlgn="base" hangingPunct="0"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en-US" sz="2400" dirty="0" smtClean="0">
                <a:solidFill>
                  <a:prstClr val="black"/>
                </a:solidFill>
                <a:latin typeface="Garamond" pitchFamily="18" charset="0"/>
                <a:ea typeface="Times New Roman" pitchFamily="18" charset="0"/>
                <a:cs typeface="Arial" pitchFamily="34" charset="0"/>
              </a:rPr>
              <a:t>High welding current</a:t>
            </a:r>
            <a:endParaRPr lang="en-US" sz="2400" b="1" dirty="0" smtClean="0">
              <a:solidFill>
                <a:prstClr val="black"/>
              </a:solidFill>
              <a:latin typeface="Garamond" pitchFamily="18" charset="0"/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313</TotalTime>
  <Words>1443</Words>
  <Application>Microsoft Office PowerPoint</Application>
  <PresentationFormat>On-screen Show (4:3)</PresentationFormat>
  <Paragraphs>163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nageshwar</cp:lastModifiedBy>
  <cp:revision>28</cp:revision>
  <dcterms:created xsi:type="dcterms:W3CDTF">2006-08-16T00:00:00Z</dcterms:created>
  <dcterms:modified xsi:type="dcterms:W3CDTF">2019-10-21T05:51:46Z</dcterms:modified>
</cp:coreProperties>
</file>